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8"/>
  </p:notesMasterIdLst>
  <p:sldIdLst>
    <p:sldId id="256" r:id="rId2"/>
    <p:sldId id="257" r:id="rId3"/>
    <p:sldId id="344" r:id="rId4"/>
    <p:sldId id="346" r:id="rId5"/>
    <p:sldId id="350" r:id="rId6"/>
    <p:sldId id="258" r:id="rId7"/>
  </p:sldIdLst>
  <p:sldSz cx="9144000" cy="5143500" type="screen16x9"/>
  <p:notesSz cx="6858000" cy="9144000"/>
  <p:embeddedFontLst>
    <p:embeddedFont>
      <p:font typeface="Fira Sans Extra Condensed Medium" panose="020B0603050000020004" pitchFamily="34" charset="0"/>
      <p:regular r:id="rId9"/>
      <p:bold r:id="rId10"/>
      <p:italic r:id="rId11"/>
      <p:boldItalic r:id="rId12"/>
    </p:embeddedFont>
    <p:embeddedFont>
      <p:font typeface="Inconsolata" pitchFamily="49" charset="77"/>
      <p:regular r:id="rId13"/>
      <p:bold r:id="rId14"/>
    </p:embeddedFont>
    <p:embeddedFont>
      <p:font typeface="Open Sans" panose="020B0606030504020204" pitchFamily="34" charset="0"/>
      <p:regular r:id="rId15"/>
      <p:bold r:id="rId16"/>
      <p:italic r:id="rId17"/>
      <p:boldItalic r:id="rId18"/>
    </p:embeddedFont>
    <p:embeddedFont>
      <p:font typeface="Roboto Condensed Light" panose="02000000000000000000" pitchFamily="2" charset="0"/>
      <p:regular r:id="rId19"/>
      <p:italic r:id="rId20"/>
    </p:embeddedFont>
    <p:embeddedFont>
      <p:font typeface="Work Sans Medium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E6D3"/>
    <a:srgbClr val="158538"/>
    <a:srgbClr val="B8B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1423DB-4342-43CF-A04D-AD87E5B298B1}">
  <a:tblStyle styleId="{081423DB-4342-43CF-A04D-AD87E5B298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1973"/>
  </p:normalViewPr>
  <p:slideViewPr>
    <p:cSldViewPr snapToGrid="0">
      <p:cViewPr varScale="1">
        <p:scale>
          <a:sx n="138" d="100"/>
          <a:sy n="138" d="100"/>
        </p:scale>
        <p:origin x="904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2a442458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62" name="Google Shape;362;gf2a4424586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2a4424a7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69" name="Google Shape;369;gf2a4424a7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[Sources]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www.raps.org</a:t>
            </a:r>
            <a:r>
              <a:rPr lang="en-US" dirty="0"/>
              <a:t>/news-and-articles/news-articles/2013/1/study-shows-impact-of-complete-response-letters-on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pubmed.ncbi.nlm.nih.gov</a:t>
            </a:r>
            <a:r>
              <a:rPr lang="en-US" dirty="0"/>
              <a:t>/38773058/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www.fda.gov</a:t>
            </a:r>
            <a:r>
              <a:rPr lang="en-US" dirty="0"/>
              <a:t>/drugs/drug-safety-and-availability/drug-recalls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medshadow.org</a:t>
            </a:r>
            <a:r>
              <a:rPr lang="en-US" dirty="0"/>
              <a:t>/inside-the-drug-recall-process/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www.ecfr.gov</a:t>
            </a:r>
            <a:r>
              <a:rPr lang="en-US" dirty="0"/>
              <a:t>/current/title-21/chapter-I/subchapter-A/part-7/subpart-C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D0D6F0E2-99F3-2E07-0EC0-571FA7FFD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2a4424586_0_80:notes">
            <a:extLst>
              <a:ext uri="{FF2B5EF4-FFF2-40B4-BE49-F238E27FC236}">
                <a16:creationId xmlns:a16="http://schemas.microsoft.com/office/drawing/2014/main" id="{2158A466-2411-558E-CE75-A4EDA64956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88" name="Google Shape;388;gf2a4424586_0_80:notes">
            <a:extLst>
              <a:ext uri="{FF2B5EF4-FFF2-40B4-BE49-F238E27FC236}">
                <a16:creationId xmlns:a16="http://schemas.microsoft.com/office/drawing/2014/main" id="{20506101-B5E7-513E-FE53-E2E04A91B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en-US" sz="1100" b="1" dirty="0" err="1">
                <a:solidFill>
                  <a:schemeClr val="bg1"/>
                </a:solidFill>
                <a:ea typeface="Inconsolata" pitchFamily="49" charset="77"/>
                <a:cs typeface="Open Sans" panose="020B0606030504020204" pitchFamily="34" charset="0"/>
              </a:rPr>
              <a:t>SafePath</a:t>
            </a:r>
            <a:r>
              <a:rPr lang="en-US" altLang="en-US" sz="1100" dirty="0">
                <a:solidFill>
                  <a:schemeClr val="bg1"/>
                </a:solidFill>
                <a:ea typeface="Inconsolata" pitchFamily="49" charset="77"/>
                <a:cs typeface="Open Sans" panose="020B0606030504020204" pitchFamily="34" charset="0"/>
              </a:rPr>
              <a:t> </a:t>
            </a:r>
            <a:r>
              <a:rPr lang="en-US" altLang="en-US" sz="1100" dirty="0">
                <a:ea typeface="Inconsolata" pitchFamily="49" charset="77"/>
                <a:cs typeface="Open Sans" panose="020B0606030504020204" pitchFamily="34" charset="0"/>
              </a:rPr>
              <a:t>doesn’t just monitor regulations; it reads your submission and flags where you might be non-compliant </a:t>
            </a:r>
            <a:r>
              <a:rPr lang="en-US" altLang="en-US" sz="1100" b="1" i="1" dirty="0">
                <a:solidFill>
                  <a:schemeClr val="bg1"/>
                </a:solidFill>
                <a:ea typeface="Inconsolata" pitchFamily="49" charset="77"/>
                <a:cs typeface="Open Sans" panose="020B0606030504020204" pitchFamily="34" charset="0"/>
              </a:rPr>
              <a:t>before</a:t>
            </a:r>
            <a:r>
              <a:rPr lang="en-US" altLang="en-US" sz="1100" dirty="0">
                <a:ea typeface="Inconsolata" pitchFamily="49" charset="77"/>
                <a:cs typeface="Open Sans" panose="020B0606030504020204" pitchFamily="34" charset="0"/>
              </a:rPr>
              <a:t> you send it to the FDA.</a:t>
            </a:r>
            <a:endParaRPr lang="en-US" altLang="en-US" sz="1100" dirty="0">
              <a:solidFill>
                <a:schemeClr val="tx1"/>
              </a:solidFill>
              <a:ea typeface="Inconsolata" pitchFamily="49" charset="77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04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C739F3E8-F65C-9FFB-9F27-89A91AD7A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2a4424586_0_80:notes">
            <a:extLst>
              <a:ext uri="{FF2B5EF4-FFF2-40B4-BE49-F238E27FC236}">
                <a16:creationId xmlns:a16="http://schemas.microsoft.com/office/drawing/2014/main" id="{A3F4A331-E31D-35EE-79CF-DD5324F70B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88" name="Google Shape;388;gf2a4424586_0_80:notes">
            <a:extLst>
              <a:ext uri="{FF2B5EF4-FFF2-40B4-BE49-F238E27FC236}">
                <a16:creationId xmlns:a16="http://schemas.microsoft.com/office/drawing/2014/main" id="{2D25AD3B-DDFA-C3D6-EA93-58981D57AE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247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>
          <a:extLst>
            <a:ext uri="{FF2B5EF4-FFF2-40B4-BE49-F238E27FC236}">
              <a16:creationId xmlns:a16="http://schemas.microsoft.com/office/drawing/2014/main" id="{FA7B29D3-D130-F6D7-7A1F-F1E2E7DA9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2a4424586_0_80:notes">
            <a:extLst>
              <a:ext uri="{FF2B5EF4-FFF2-40B4-BE49-F238E27FC236}">
                <a16:creationId xmlns:a16="http://schemas.microsoft.com/office/drawing/2014/main" id="{DED84791-75F6-2F41-7263-60D7E041E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88" name="Google Shape;388;gf2a4424586_0_80:notes">
            <a:extLst>
              <a:ext uri="{FF2B5EF4-FFF2-40B4-BE49-F238E27FC236}">
                <a16:creationId xmlns:a16="http://schemas.microsoft.com/office/drawing/2014/main" id="{32751F64-EBE5-B776-D39C-7E53B0E022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17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e00c687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78" name="Google Shape;378;gee00c687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495626"/>
            <a:ext cx="5408700" cy="28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Inconsolata"/>
              <a:buNone/>
              <a:defRPr sz="5200"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4010175"/>
            <a:ext cx="7717500" cy="5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46650" y="953825"/>
            <a:ext cx="4516200" cy="4516200"/>
          </a:xfrm>
          <a:prstGeom prst="ellipse">
            <a:avLst/>
          </a:prstGeom>
          <a:gradFill>
            <a:gsLst>
              <a:gs pos="0">
                <a:srgbClr val="4C9484">
                  <a:alpha val="3803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826274" y="-1017626"/>
            <a:ext cx="4310400" cy="4310400"/>
          </a:xfrm>
          <a:prstGeom prst="ellipse">
            <a:avLst/>
          </a:prstGeom>
          <a:gradFill>
            <a:gsLst>
              <a:gs pos="0">
                <a:srgbClr val="B8B9C0">
                  <a:alpha val="5921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2350" y="344909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712350" y="1092375"/>
            <a:ext cx="77193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04625" y="3885625"/>
            <a:ext cx="2555400" cy="2555400"/>
          </a:xfrm>
          <a:prstGeom prst="ellipse">
            <a:avLst/>
          </a:prstGeom>
          <a:gradFill>
            <a:gsLst>
              <a:gs pos="0">
                <a:srgbClr val="B8B9C0">
                  <a:alpha val="6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1973425" y="-2063100"/>
            <a:ext cx="4763700" cy="4763700"/>
          </a:xfrm>
          <a:prstGeom prst="ellipse">
            <a:avLst/>
          </a:prstGeom>
          <a:gradFill>
            <a:gsLst>
              <a:gs pos="0">
                <a:srgbClr val="44D4B4">
                  <a:alpha val="3372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ctrTitle"/>
          </p:nvPr>
        </p:nvSpPr>
        <p:spPr>
          <a:xfrm>
            <a:off x="713225" y="1395931"/>
            <a:ext cx="52269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713225" y="2719014"/>
            <a:ext cx="42720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3803575" y="843650"/>
            <a:ext cx="4516200" cy="4516200"/>
          </a:xfrm>
          <a:prstGeom prst="ellipse">
            <a:avLst/>
          </a:prstGeom>
          <a:gradFill>
            <a:gsLst>
              <a:gs pos="0">
                <a:srgbClr val="B8B9C0">
                  <a:alpha val="8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2783524" y="-991326"/>
            <a:ext cx="4310400" cy="4310400"/>
          </a:xfrm>
          <a:prstGeom prst="ellipse">
            <a:avLst/>
          </a:prstGeom>
          <a:gradFill>
            <a:gsLst>
              <a:gs pos="0">
                <a:srgbClr val="44D4B4">
                  <a:alpha val="1686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 flipH="1">
            <a:off x="1415725" y="15098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 flipH="1">
            <a:off x="141597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20753" y="1263787"/>
            <a:ext cx="733500" cy="135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ctrTitle" idx="3"/>
          </p:nvPr>
        </p:nvSpPr>
        <p:spPr>
          <a:xfrm>
            <a:off x="4829051" y="15098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4829025" y="2328350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5" hasCustomPrompt="1"/>
          </p:nvPr>
        </p:nvSpPr>
        <p:spPr>
          <a:xfrm>
            <a:off x="4133313" y="1267087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6"/>
          </p:nvPr>
        </p:nvSpPr>
        <p:spPr>
          <a:xfrm flipH="1">
            <a:off x="1415723" y="3091750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 flipH="1">
            <a:off x="1415771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8" hasCustomPrompt="1"/>
          </p:nvPr>
        </p:nvSpPr>
        <p:spPr>
          <a:xfrm flipH="1">
            <a:off x="723428" y="2846638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ctrTitle" idx="9"/>
          </p:nvPr>
        </p:nvSpPr>
        <p:spPr>
          <a:xfrm>
            <a:off x="4829053" y="3091759"/>
            <a:ext cx="23958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3"/>
          </p:nvPr>
        </p:nvSpPr>
        <p:spPr>
          <a:xfrm>
            <a:off x="4829054" y="3907446"/>
            <a:ext cx="2395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4" hasCustomPrompt="1"/>
          </p:nvPr>
        </p:nvSpPr>
        <p:spPr>
          <a:xfrm>
            <a:off x="4130513" y="2846638"/>
            <a:ext cx="7335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ctrTitle" idx="15"/>
          </p:nvPr>
        </p:nvSpPr>
        <p:spPr>
          <a:xfrm>
            <a:off x="715450" y="436050"/>
            <a:ext cx="7713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170050" y="1976500"/>
            <a:ext cx="3647700" cy="3647700"/>
          </a:xfrm>
          <a:prstGeom prst="ellipse">
            <a:avLst/>
          </a:prstGeom>
          <a:gradFill>
            <a:gsLst>
              <a:gs pos="0">
                <a:srgbClr val="4C9484">
                  <a:alpha val="57647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7347650" y="-809450"/>
            <a:ext cx="2697900" cy="2697900"/>
          </a:xfrm>
          <a:prstGeom prst="ellipse">
            <a:avLst/>
          </a:prstGeom>
          <a:gradFill>
            <a:gsLst>
              <a:gs pos="0">
                <a:srgbClr val="B8B9C0">
                  <a:alpha val="6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713225" y="4127083"/>
            <a:ext cx="33102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713225" y="1073608"/>
            <a:ext cx="4596000" cy="17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5233425" y="-1776250"/>
            <a:ext cx="4763700" cy="4763700"/>
          </a:xfrm>
          <a:prstGeom prst="ellipse">
            <a:avLst/>
          </a:prstGeom>
          <a:gradFill>
            <a:gsLst>
              <a:gs pos="0">
                <a:srgbClr val="44D4B4">
                  <a:alpha val="33725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7812250" y="812675"/>
            <a:ext cx="2442600" cy="2442600"/>
          </a:xfrm>
          <a:prstGeom prst="ellipse">
            <a:avLst/>
          </a:prstGeom>
          <a:gradFill>
            <a:gsLst>
              <a:gs pos="0">
                <a:srgbClr val="B8B9C0">
                  <a:alpha val="6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/>
          <p:nvPr/>
        </p:nvSpPr>
        <p:spPr>
          <a:xfrm flipH="1">
            <a:off x="-2160100" y="-2775592"/>
            <a:ext cx="5930400" cy="5930400"/>
          </a:xfrm>
          <a:prstGeom prst="ellipse">
            <a:avLst/>
          </a:prstGeom>
          <a:gradFill>
            <a:gsLst>
              <a:gs pos="0">
                <a:srgbClr val="93E6D3">
                  <a:alpha val="7686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6"/>
          <p:cNvSpPr/>
          <p:nvPr/>
        </p:nvSpPr>
        <p:spPr>
          <a:xfrm>
            <a:off x="324775" y="-845100"/>
            <a:ext cx="4516500" cy="4516500"/>
          </a:xfrm>
          <a:prstGeom prst="ellipse">
            <a:avLst/>
          </a:prstGeom>
          <a:gradFill>
            <a:gsLst>
              <a:gs pos="0">
                <a:srgbClr val="B8B9C0">
                  <a:alpha val="8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/>
          <p:nvPr/>
        </p:nvSpPr>
        <p:spPr>
          <a:xfrm flipH="1">
            <a:off x="5358100" y="297774"/>
            <a:ext cx="3271800" cy="3271800"/>
          </a:xfrm>
          <a:prstGeom prst="ellipse">
            <a:avLst/>
          </a:prstGeom>
          <a:gradFill>
            <a:gsLst>
              <a:gs pos="0">
                <a:srgbClr val="44D4B4">
                  <a:alpha val="16862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7"/>
          <p:cNvSpPr/>
          <p:nvPr/>
        </p:nvSpPr>
        <p:spPr>
          <a:xfrm>
            <a:off x="5522900" y="-2706825"/>
            <a:ext cx="6145200" cy="6145200"/>
          </a:xfrm>
          <a:prstGeom prst="ellipse">
            <a:avLst/>
          </a:prstGeom>
          <a:gradFill>
            <a:gsLst>
              <a:gs pos="0">
                <a:srgbClr val="B8B9C0">
                  <a:alpha val="6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7"/>
          <p:cNvSpPr/>
          <p:nvPr/>
        </p:nvSpPr>
        <p:spPr>
          <a:xfrm>
            <a:off x="-972575" y="3098475"/>
            <a:ext cx="3170400" cy="3170400"/>
          </a:xfrm>
          <a:prstGeom prst="ellipse">
            <a:avLst/>
          </a:prstGeom>
          <a:gradFill>
            <a:gsLst>
              <a:gs pos="0">
                <a:srgbClr val="B8B9C0">
                  <a:alpha val="80784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3875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6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○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■"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9" r:id="rId4"/>
    <p:sldLayoutId id="2147483660" r:id="rId5"/>
    <p:sldLayoutId id="2147483702" r:id="rId6"/>
    <p:sldLayoutId id="214748370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ctrTitle"/>
          </p:nvPr>
        </p:nvSpPr>
        <p:spPr>
          <a:xfrm>
            <a:off x="713224" y="495626"/>
            <a:ext cx="6029481" cy="28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800" dirty="0"/>
              <a:t>Agents for Impact – Hackathon:</a:t>
            </a:r>
            <a:br>
              <a:rPr lang="en-GB" dirty="0">
                <a:solidFill>
                  <a:schemeClr val="bg1"/>
                </a:solidFill>
              </a:rPr>
            </a:br>
            <a:br>
              <a:rPr lang="en-GB" sz="1000" dirty="0">
                <a:solidFill>
                  <a:schemeClr val="bg1"/>
                </a:solidFill>
              </a:rPr>
            </a:br>
            <a:br>
              <a:rPr lang="en-GB" sz="1000" dirty="0">
                <a:solidFill>
                  <a:schemeClr val="bg1"/>
                </a:solidFill>
              </a:rPr>
            </a:br>
            <a:br>
              <a:rPr lang="en-GB" sz="1000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SafePath AI</a:t>
            </a:r>
            <a:endParaRPr dirty="0"/>
          </a:p>
        </p:txBody>
      </p:sp>
      <p:sp>
        <p:nvSpPr>
          <p:cNvPr id="365" name="Google Shape;365;p64"/>
          <p:cNvSpPr txBox="1">
            <a:spLocks noGrp="1"/>
          </p:cNvSpPr>
          <p:nvPr>
            <p:ph type="subTitle" idx="1"/>
          </p:nvPr>
        </p:nvSpPr>
        <p:spPr>
          <a:xfrm>
            <a:off x="800689" y="2054154"/>
            <a:ext cx="7717500" cy="592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Powered by </a:t>
            </a:r>
            <a:r>
              <a:rPr lang="en" b="1" dirty="0">
                <a:solidFill>
                  <a:schemeClr val="bg1"/>
                </a:solidFill>
              </a:rPr>
              <a:t>NVIDIA AI</a:t>
            </a:r>
            <a:r>
              <a:rPr lang="en" dirty="0"/>
              <a:t>, Driven by Regulatory Insight</a:t>
            </a:r>
            <a:endParaRPr dirty="0"/>
          </a:p>
        </p:txBody>
      </p:sp>
      <p:cxnSp>
        <p:nvCxnSpPr>
          <p:cNvPr id="366" name="Google Shape;366;p64"/>
          <p:cNvCxnSpPr/>
          <p:nvPr/>
        </p:nvCxnSpPr>
        <p:spPr>
          <a:xfrm>
            <a:off x="725275" y="3941474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365;p64">
            <a:extLst>
              <a:ext uri="{FF2B5EF4-FFF2-40B4-BE49-F238E27FC236}">
                <a16:creationId xmlns:a16="http://schemas.microsoft.com/office/drawing/2014/main" id="{C4DDED98-2216-68B2-F349-8AA24A7BB7BF}"/>
              </a:ext>
            </a:extLst>
          </p:cNvPr>
          <p:cNvSpPr txBox="1">
            <a:spLocks/>
          </p:cNvSpPr>
          <p:nvPr/>
        </p:nvSpPr>
        <p:spPr>
          <a:xfrm>
            <a:off x="800689" y="3952623"/>
            <a:ext cx="77175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 dirty="0"/>
              <a:t>Raghav Rama Bhadran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>
            <a:spLocks noGrp="1"/>
          </p:cNvSpPr>
          <p:nvPr>
            <p:ph type="title"/>
          </p:nvPr>
        </p:nvSpPr>
        <p:spPr>
          <a:xfrm>
            <a:off x="115075" y="0"/>
            <a:ext cx="8248996" cy="733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2800" dirty="0"/>
              <a:t>The Hidden Cost of Non-Compliance</a:t>
            </a:r>
          </a:p>
        </p:txBody>
      </p:sp>
      <p:cxnSp>
        <p:nvCxnSpPr>
          <p:cNvPr id="2" name="Google Shape;366;p64">
            <a:extLst>
              <a:ext uri="{FF2B5EF4-FFF2-40B4-BE49-F238E27FC236}">
                <a16:creationId xmlns:a16="http://schemas.microsoft.com/office/drawing/2014/main" id="{CF218099-4F3E-14E6-09E7-86E956FAB82A}"/>
              </a:ext>
            </a:extLst>
          </p:cNvPr>
          <p:cNvCxnSpPr/>
          <p:nvPr/>
        </p:nvCxnSpPr>
        <p:spPr>
          <a:xfrm>
            <a:off x="4950" y="662253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F464D5-CDD9-5BD6-D0E4-530C559A7F4B}"/>
              </a:ext>
            </a:extLst>
          </p:cNvPr>
          <p:cNvSpPr txBox="1"/>
          <p:nvPr/>
        </p:nvSpPr>
        <p:spPr>
          <a:xfrm>
            <a:off x="458417" y="3102669"/>
            <a:ext cx="20906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300+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FDA CRLs, 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Warning letters, </a:t>
            </a:r>
          </a:p>
          <a:p>
            <a:pPr algn="ctr"/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New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Guidances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EF4CA-E416-42F0-B107-FCBD57E0D5AD}"/>
              </a:ext>
            </a:extLst>
          </p:cNvPr>
          <p:cNvSpPr txBox="1"/>
          <p:nvPr/>
        </p:nvSpPr>
        <p:spPr>
          <a:xfrm>
            <a:off x="2931459" y="3102669"/>
            <a:ext cx="243919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1000+</a:t>
            </a:r>
          </a:p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Drugs and medical products incidents</a:t>
            </a:r>
          </a:p>
          <a:p>
            <a:pPr algn="ctr"/>
            <a:r>
              <a:rPr lang="en-GB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(withdrawn or recalled)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3" name="Picture 2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876018D-5CE5-8B0F-098D-2D160495F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35" y="1150072"/>
            <a:ext cx="1828800" cy="1828800"/>
          </a:xfrm>
          <a:prstGeom prst="rect">
            <a:avLst/>
          </a:prstGeom>
        </p:spPr>
      </p:pic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2103B3A-A0ED-F5BB-F25B-C51D7B360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286" y="1150072"/>
            <a:ext cx="1828800" cy="1828800"/>
          </a:xfrm>
          <a:prstGeom prst="rect">
            <a:avLst/>
          </a:prstGeom>
        </p:spPr>
      </p:pic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944844E-2A01-8C19-DBA9-B7B763238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61" y="988605"/>
            <a:ext cx="1990267" cy="19902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260D54-F812-A8EF-8076-4398AC75A42A}"/>
              </a:ext>
            </a:extLst>
          </p:cNvPr>
          <p:cNvSpPr txBox="1"/>
          <p:nvPr/>
        </p:nvSpPr>
        <p:spPr>
          <a:xfrm>
            <a:off x="5080000" y="3348043"/>
            <a:ext cx="40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$500,000/day in lost sales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~13 mont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hs delay</a:t>
            </a:r>
            <a:endParaRPr lang="en-GB" sz="240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68D75EF4-138B-BCCA-0048-49DC5A6E4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A79D810-2BD7-22C7-C2A8-1DEF22EAFA9B}"/>
              </a:ext>
            </a:extLst>
          </p:cNvPr>
          <p:cNvSpPr/>
          <p:nvPr/>
        </p:nvSpPr>
        <p:spPr>
          <a:xfrm>
            <a:off x="1920001" y="1927244"/>
            <a:ext cx="1797553" cy="18103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663BBDA-F34F-EDD7-5D2B-B6C0865E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8051" y="2612099"/>
            <a:ext cx="1352549" cy="1352549"/>
          </a:xfrm>
          <a:prstGeom prst="rect">
            <a:avLst/>
          </a:prstGeom>
        </p:spPr>
      </p:pic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D9BE72E-4A1C-8336-66AF-41440BAFE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3" y="2109517"/>
            <a:ext cx="1083046" cy="1083046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0D5ECD5-F71E-E437-BE6B-0DF750CC7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303" y="2104714"/>
            <a:ext cx="1083046" cy="1083046"/>
          </a:xfrm>
          <a:prstGeom prst="rect">
            <a:avLst/>
          </a:prstGeom>
        </p:spPr>
      </p:pic>
      <p:pic>
        <p:nvPicPr>
          <p:cNvPr id="48" name="Picture 47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589103F4-61D4-EEA5-5532-4DE5F2026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301" y="3002021"/>
            <a:ext cx="252000" cy="252000"/>
          </a:xfrm>
          <a:prstGeom prst="rect">
            <a:avLst/>
          </a:prstGeom>
        </p:spPr>
      </p:pic>
      <p:pic>
        <p:nvPicPr>
          <p:cNvPr id="52" name="Picture 51" descr="A cartoon of a person wearing glasses&#10;&#10;AI-generated content may be incorrect.">
            <a:extLst>
              <a:ext uri="{FF2B5EF4-FFF2-40B4-BE49-F238E27FC236}">
                <a16:creationId xmlns:a16="http://schemas.microsoft.com/office/drawing/2014/main" id="{8BF3221E-25AE-8A8D-3E59-89777505D6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94"/>
          <a:stretch>
            <a:fillRect/>
          </a:stretch>
        </p:blipFill>
        <p:spPr>
          <a:xfrm>
            <a:off x="1861555" y="1906676"/>
            <a:ext cx="1909196" cy="1840571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11EDB63-4BC6-75AE-4F73-6310A63A7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7" y="2104714"/>
            <a:ext cx="1083046" cy="1083046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5276A186-B810-BB10-8F67-5B8812082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715" y="2959160"/>
            <a:ext cx="252000" cy="252000"/>
          </a:xfrm>
          <a:prstGeom prst="rect">
            <a:avLst/>
          </a:prstGeom>
        </p:spPr>
      </p:pic>
      <p:sp>
        <p:nvSpPr>
          <p:cNvPr id="385" name="Rectangle 384">
            <a:extLst>
              <a:ext uri="{FF2B5EF4-FFF2-40B4-BE49-F238E27FC236}">
                <a16:creationId xmlns:a16="http://schemas.microsoft.com/office/drawing/2014/main" id="{92779487-351A-59CD-62A2-D26C6AEFA4AB}"/>
              </a:ext>
            </a:extLst>
          </p:cNvPr>
          <p:cNvSpPr/>
          <p:nvPr/>
        </p:nvSpPr>
        <p:spPr>
          <a:xfrm>
            <a:off x="89647" y="1854533"/>
            <a:ext cx="1416424" cy="3201570"/>
          </a:xfrm>
          <a:prstGeom prst="rect">
            <a:avLst/>
          </a:prstGeom>
          <a:noFill/>
          <a:ln w="38100">
            <a:solidFill>
              <a:schemeClr val="bg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85000"/>
                </a:schemeClr>
              </a:solidFill>
            </a:endParaRPr>
          </a:p>
        </p:txBody>
      </p:sp>
      <p:cxnSp>
        <p:nvCxnSpPr>
          <p:cNvPr id="2" name="Google Shape;366;p64">
            <a:extLst>
              <a:ext uri="{FF2B5EF4-FFF2-40B4-BE49-F238E27FC236}">
                <a16:creationId xmlns:a16="http://schemas.microsoft.com/office/drawing/2014/main" id="{162B8014-7CBD-B386-4C2F-A477819BBB45}"/>
              </a:ext>
            </a:extLst>
          </p:cNvPr>
          <p:cNvCxnSpPr/>
          <p:nvPr/>
        </p:nvCxnSpPr>
        <p:spPr>
          <a:xfrm>
            <a:off x="4950" y="662253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BF197067-97DD-6690-3C55-3C181008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793878"/>
            <a:ext cx="914399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The regulatory or medical writing team uploads NDA or ANDA submissions, including labelling, reviews, and study data, to </a:t>
            </a:r>
            <a:r>
              <a:rPr lang="en-GB" sz="1800" b="1" dirty="0">
                <a:solidFill>
                  <a:schemeClr val="bg1"/>
                </a:solidFill>
                <a:effectLst/>
                <a:latin typeface="+mn-lt"/>
              </a:rPr>
              <a:t>SafePath</a:t>
            </a: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 for pre-submission review.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Inconsolata" pitchFamily="49" charset="77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1FEFDD-0FE1-0BBA-F66D-2918DE607B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367" y="2104714"/>
            <a:ext cx="1083046" cy="108304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362269C7-9A76-5544-A465-BC8895123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7" y="83617"/>
            <a:ext cx="81142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consolata" pitchFamily="49" charset="77"/>
                <a:ea typeface="Inconsolata" pitchFamily="49" charset="77"/>
              </a:rPr>
              <a:t>Step 1 — Submit for Review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consolata" pitchFamily="49" charset="77"/>
              <a:ea typeface="Inconsolata" pitchFamily="49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A4444B-4B0B-FDC0-AC8F-D19279833008}"/>
              </a:ext>
            </a:extLst>
          </p:cNvPr>
          <p:cNvSpPr/>
          <p:nvPr/>
        </p:nvSpPr>
        <p:spPr>
          <a:xfrm>
            <a:off x="2198255" y="4123713"/>
            <a:ext cx="1175906" cy="757382"/>
          </a:xfrm>
          <a:prstGeom prst="rect">
            <a:avLst/>
          </a:prstGeom>
          <a:solidFill>
            <a:srgbClr val="93E6D3">
              <a:alpha val="1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>
            <a:extLst>
              <a:ext uri="{FF2B5EF4-FFF2-40B4-BE49-F238E27FC236}">
                <a16:creationId xmlns:a16="http://schemas.microsoft.com/office/drawing/2014/main" id="{0A76ED86-9CDE-832B-6219-453DB2A5A2E7}"/>
              </a:ext>
            </a:extLst>
          </p:cNvPr>
          <p:cNvSpPr/>
          <p:nvPr/>
        </p:nvSpPr>
        <p:spPr>
          <a:xfrm>
            <a:off x="2713271" y="3821538"/>
            <a:ext cx="221673" cy="22167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D67EB98-E537-24A5-3543-5D07C7E1F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263" y="4222918"/>
            <a:ext cx="542893" cy="576078"/>
          </a:xfrm>
          <a:prstGeom prst="rect">
            <a:avLst/>
          </a:prstGeom>
        </p:spPr>
      </p:pic>
      <p:pic>
        <p:nvPicPr>
          <p:cNvPr id="12" name="Picture 11" descr="A blue and black circle with letters in it&#10;&#10;AI-generated content may be incorrect.">
            <a:extLst>
              <a:ext uri="{FF2B5EF4-FFF2-40B4-BE49-F238E27FC236}">
                <a16:creationId xmlns:a16="http://schemas.microsoft.com/office/drawing/2014/main" id="{4FC9B9EC-A00B-A891-301C-AF71AF9A2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167" y="4297209"/>
            <a:ext cx="450099" cy="45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"/>
    </mc:Choice>
    <mc:Fallback>
      <p:transition spd="slow" advTm="14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1F4D6E2E-BD37-2F0E-F352-30BDB1593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DB4929F6-A80E-E403-15D8-E4F6F5924CD1}"/>
              </a:ext>
            </a:extLst>
          </p:cNvPr>
          <p:cNvSpPr/>
          <p:nvPr/>
        </p:nvSpPr>
        <p:spPr>
          <a:xfrm>
            <a:off x="1920001" y="1927244"/>
            <a:ext cx="1797553" cy="18103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39C819C-E10B-F702-1879-4641042FA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8051" y="2612099"/>
            <a:ext cx="1352549" cy="1352549"/>
          </a:xfrm>
          <a:prstGeom prst="rect">
            <a:avLst/>
          </a:prstGeom>
        </p:spPr>
      </p:pic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AB6483-7BC3-F235-B413-5AA443B30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63" y="2109517"/>
            <a:ext cx="1083046" cy="1083046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62F6811-7951-5082-18BE-5DAE3F463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303" y="2104714"/>
            <a:ext cx="1083046" cy="1083046"/>
          </a:xfrm>
          <a:prstGeom prst="rect">
            <a:avLst/>
          </a:prstGeom>
        </p:spPr>
      </p:pic>
      <p:pic>
        <p:nvPicPr>
          <p:cNvPr id="48" name="Picture 47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4FAE569C-B27E-CAAF-3254-5EC151497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301" y="3002021"/>
            <a:ext cx="252000" cy="252000"/>
          </a:xfrm>
          <a:prstGeom prst="rect">
            <a:avLst/>
          </a:prstGeom>
        </p:spPr>
      </p:pic>
      <p:pic>
        <p:nvPicPr>
          <p:cNvPr id="52" name="Picture 51" descr="A cartoon of a person wearing glasses&#10;&#10;AI-generated content may be incorrect.">
            <a:extLst>
              <a:ext uri="{FF2B5EF4-FFF2-40B4-BE49-F238E27FC236}">
                <a16:creationId xmlns:a16="http://schemas.microsoft.com/office/drawing/2014/main" id="{17FC0F13-B379-8CBE-9FED-489CE65DB23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94"/>
          <a:stretch>
            <a:fillRect/>
          </a:stretch>
        </p:blipFill>
        <p:spPr>
          <a:xfrm>
            <a:off x="1861555" y="1906676"/>
            <a:ext cx="1909196" cy="1840571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8436204-2DFB-E5EA-F7DD-2B497381E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97" y="2104714"/>
            <a:ext cx="1083046" cy="1083046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E4D5F354-FEEA-B0CD-8ED7-C2ABEFFAC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715" y="2959160"/>
            <a:ext cx="252000" cy="252000"/>
          </a:xfrm>
          <a:prstGeom prst="rect">
            <a:avLst/>
          </a:prstGeom>
        </p:spPr>
      </p:pic>
      <p:cxnSp>
        <p:nvCxnSpPr>
          <p:cNvPr id="2" name="Google Shape;366;p64">
            <a:extLst>
              <a:ext uri="{FF2B5EF4-FFF2-40B4-BE49-F238E27FC236}">
                <a16:creationId xmlns:a16="http://schemas.microsoft.com/office/drawing/2014/main" id="{EF77EAB9-2BA7-E901-B75B-E69E925AD5B2}"/>
              </a:ext>
            </a:extLst>
          </p:cNvPr>
          <p:cNvCxnSpPr/>
          <p:nvPr/>
        </p:nvCxnSpPr>
        <p:spPr>
          <a:xfrm>
            <a:off x="4950" y="662253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0C485BD-0F73-D30F-3EBB-45A80CD10190}"/>
              </a:ext>
            </a:extLst>
          </p:cNvPr>
          <p:cNvSpPr/>
          <p:nvPr/>
        </p:nvSpPr>
        <p:spPr>
          <a:xfrm>
            <a:off x="1604681" y="1854533"/>
            <a:ext cx="5507319" cy="3201570"/>
          </a:xfrm>
          <a:prstGeom prst="rect">
            <a:avLst/>
          </a:prstGeom>
          <a:noFill/>
          <a:ln w="38100">
            <a:solidFill>
              <a:schemeClr val="bg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523F52-460F-3879-18C2-520B36A3A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26442"/>
            <a:ext cx="9144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1800" b="1" dirty="0">
                <a:solidFill>
                  <a:schemeClr val="bg1"/>
                </a:solidFill>
                <a:effectLst/>
                <a:latin typeface="+mn-lt"/>
              </a:rPr>
              <a:t>SafePath</a:t>
            </a: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, using FDA data, detects frequent problems such as missing safety clauses, dosage mistakes, outdated references, CMC gaps, and incomplete risk management statements.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171E81B-82D3-DE82-B841-ABBA5E4F3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367" y="2104714"/>
            <a:ext cx="1083046" cy="108304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9CE94C2C-8BDD-19C0-970B-D833E70F6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7" y="83616"/>
            <a:ext cx="884191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consolata" pitchFamily="49" charset="77"/>
                <a:ea typeface="Inconsolata" pitchFamily="49" charset="77"/>
              </a:rPr>
              <a:t>Step 2 — </a:t>
            </a:r>
            <a:r>
              <a:rPr lang="en-GB" sz="2800" b="1" dirty="0">
                <a:latin typeface="Inconsolata" pitchFamily="49" charset="77"/>
                <a:ea typeface="Inconsolata" pitchFamily="49" charset="77"/>
              </a:rPr>
              <a:t>AI-Powered Compliance Review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consolata" pitchFamily="49" charset="77"/>
              <a:ea typeface="Inconsolata" pitchFamily="49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BFB762-25FC-CF24-6D81-3F35A9C04E3A}"/>
              </a:ext>
            </a:extLst>
          </p:cNvPr>
          <p:cNvSpPr/>
          <p:nvPr/>
        </p:nvSpPr>
        <p:spPr>
          <a:xfrm>
            <a:off x="2198255" y="4123713"/>
            <a:ext cx="1175906" cy="757382"/>
          </a:xfrm>
          <a:prstGeom prst="rect">
            <a:avLst/>
          </a:prstGeom>
          <a:solidFill>
            <a:srgbClr val="93E6D3">
              <a:alpha val="1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>
            <a:extLst>
              <a:ext uri="{FF2B5EF4-FFF2-40B4-BE49-F238E27FC236}">
                <a16:creationId xmlns:a16="http://schemas.microsoft.com/office/drawing/2014/main" id="{B1D8C422-5140-9838-AC01-CC667B177BA8}"/>
              </a:ext>
            </a:extLst>
          </p:cNvPr>
          <p:cNvSpPr/>
          <p:nvPr/>
        </p:nvSpPr>
        <p:spPr>
          <a:xfrm>
            <a:off x="2713271" y="3821538"/>
            <a:ext cx="221673" cy="22167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C454711-E099-1F0B-475E-FBB5112A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263" y="4222918"/>
            <a:ext cx="542893" cy="576078"/>
          </a:xfrm>
          <a:prstGeom prst="rect">
            <a:avLst/>
          </a:prstGeom>
        </p:spPr>
      </p:pic>
      <p:pic>
        <p:nvPicPr>
          <p:cNvPr id="28" name="Picture 27" descr="A blue and black circle with letters in it&#10;&#10;AI-generated content may be incorrect.">
            <a:extLst>
              <a:ext uri="{FF2B5EF4-FFF2-40B4-BE49-F238E27FC236}">
                <a16:creationId xmlns:a16="http://schemas.microsoft.com/office/drawing/2014/main" id="{F39AB11A-9FE2-7284-9D94-EC747BD62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167" y="4297209"/>
            <a:ext cx="450099" cy="450099"/>
          </a:xfrm>
          <a:prstGeom prst="rect">
            <a:avLst/>
          </a:prstGeom>
        </p:spPr>
      </p:pic>
      <p:sp>
        <p:nvSpPr>
          <p:cNvPr id="51" name="Curved Down Arrow 50">
            <a:extLst>
              <a:ext uri="{FF2B5EF4-FFF2-40B4-BE49-F238E27FC236}">
                <a16:creationId xmlns:a16="http://schemas.microsoft.com/office/drawing/2014/main" id="{18311470-83F6-1A8C-6264-8062712BDFD5}"/>
              </a:ext>
            </a:extLst>
          </p:cNvPr>
          <p:cNvSpPr/>
          <p:nvPr/>
        </p:nvSpPr>
        <p:spPr>
          <a:xfrm rot="10800000">
            <a:off x="3374161" y="3437941"/>
            <a:ext cx="3269808" cy="873768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9723389D-A66D-5F6A-951F-29C56C1CD8C7}"/>
              </a:ext>
            </a:extLst>
          </p:cNvPr>
          <p:cNvSpPr/>
          <p:nvPr/>
        </p:nvSpPr>
        <p:spPr>
          <a:xfrm>
            <a:off x="3860800" y="2687782"/>
            <a:ext cx="480697" cy="27137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69414CDB-B7B8-67BE-C1C3-1683FA2F90C2}"/>
              </a:ext>
            </a:extLst>
          </p:cNvPr>
          <p:cNvSpPr/>
          <p:nvPr/>
        </p:nvSpPr>
        <p:spPr>
          <a:xfrm>
            <a:off x="5409669" y="2691306"/>
            <a:ext cx="480697" cy="27137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9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8"/>
    </mc:Choice>
    <mc:Fallback>
      <p:transition spd="slow" advTm="159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C6E1047F-2CD7-D997-98F4-444BD2EB1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5B15DF49-F0EB-0D90-A7EF-E44EE7289E07}"/>
              </a:ext>
            </a:extLst>
          </p:cNvPr>
          <p:cNvSpPr/>
          <p:nvPr/>
        </p:nvSpPr>
        <p:spPr>
          <a:xfrm>
            <a:off x="1920001" y="1927244"/>
            <a:ext cx="1797553" cy="18103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F6CF49D-01EE-B66F-51BA-692F15AC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263" y="4222918"/>
            <a:ext cx="542893" cy="57607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5DE122F6-D727-CF23-7935-C1A7F9727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8051" y="2612099"/>
            <a:ext cx="1352549" cy="1352549"/>
          </a:xfrm>
          <a:prstGeom prst="rect">
            <a:avLst/>
          </a:prstGeom>
        </p:spPr>
      </p:pic>
      <p:pic>
        <p:nvPicPr>
          <p:cNvPr id="40" name="Picture 3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837DBEE-FE87-16FD-2D85-43B8AD5EC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3" y="2109517"/>
            <a:ext cx="1083046" cy="1083046"/>
          </a:xfrm>
          <a:prstGeom prst="rect">
            <a:avLst/>
          </a:prstGeom>
        </p:spPr>
      </p:pic>
      <p:pic>
        <p:nvPicPr>
          <p:cNvPr id="47" name="Picture 4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9973814-7819-EF57-B7E2-796735AA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303" y="2104714"/>
            <a:ext cx="1083046" cy="1083046"/>
          </a:xfrm>
          <a:prstGeom prst="rect">
            <a:avLst/>
          </a:prstGeom>
        </p:spPr>
      </p:pic>
      <p:pic>
        <p:nvPicPr>
          <p:cNvPr id="48" name="Picture 47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0EBB1C32-0B97-CFEB-DB1B-9CFC42D43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301" y="3002021"/>
            <a:ext cx="252000" cy="252000"/>
          </a:xfrm>
          <a:prstGeom prst="rect">
            <a:avLst/>
          </a:prstGeom>
        </p:spPr>
      </p:pic>
      <p:pic>
        <p:nvPicPr>
          <p:cNvPr id="52" name="Picture 51" descr="A cartoon of a person wearing glasses&#10;&#10;AI-generated content may be incorrect.">
            <a:extLst>
              <a:ext uri="{FF2B5EF4-FFF2-40B4-BE49-F238E27FC236}">
                <a16:creationId xmlns:a16="http://schemas.microsoft.com/office/drawing/2014/main" id="{EA454DE2-2827-8F14-ADCF-F7A8BDE618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3594"/>
          <a:stretch>
            <a:fillRect/>
          </a:stretch>
        </p:blipFill>
        <p:spPr>
          <a:xfrm>
            <a:off x="1861555" y="1906676"/>
            <a:ext cx="1909196" cy="1840571"/>
          </a:xfrm>
          <a:prstGeom prst="rect">
            <a:avLst/>
          </a:prstGeom>
        </p:spPr>
      </p:pic>
      <p:pic>
        <p:nvPicPr>
          <p:cNvPr id="61" name="Picture 6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9D7286-F3B5-F664-A648-E1780BD5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97" y="2104714"/>
            <a:ext cx="1083046" cy="1083046"/>
          </a:xfrm>
          <a:prstGeom prst="rect">
            <a:avLst/>
          </a:prstGeom>
        </p:spPr>
      </p:pic>
      <p:pic>
        <p:nvPicPr>
          <p:cNvPr id="384" name="Picture 383">
            <a:extLst>
              <a:ext uri="{FF2B5EF4-FFF2-40B4-BE49-F238E27FC236}">
                <a16:creationId xmlns:a16="http://schemas.microsoft.com/office/drawing/2014/main" id="{406AF63C-CEF8-A4F0-C6FF-EE255760A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715" y="2959160"/>
            <a:ext cx="252000" cy="252000"/>
          </a:xfrm>
          <a:prstGeom prst="rect">
            <a:avLst/>
          </a:prstGeom>
        </p:spPr>
      </p:pic>
      <p:cxnSp>
        <p:nvCxnSpPr>
          <p:cNvPr id="2" name="Google Shape;366;p64">
            <a:extLst>
              <a:ext uri="{FF2B5EF4-FFF2-40B4-BE49-F238E27FC236}">
                <a16:creationId xmlns:a16="http://schemas.microsoft.com/office/drawing/2014/main" id="{1D61F315-28C4-9C8F-980C-51AD15F56B1D}"/>
              </a:ext>
            </a:extLst>
          </p:cNvPr>
          <p:cNvCxnSpPr/>
          <p:nvPr/>
        </p:nvCxnSpPr>
        <p:spPr>
          <a:xfrm>
            <a:off x="4950" y="662253"/>
            <a:ext cx="84267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A24004F-0C9C-53C0-E2BC-060531EA95DC}"/>
              </a:ext>
            </a:extLst>
          </p:cNvPr>
          <p:cNvSpPr/>
          <p:nvPr/>
        </p:nvSpPr>
        <p:spPr>
          <a:xfrm flipH="1">
            <a:off x="7126940" y="1854533"/>
            <a:ext cx="1577789" cy="3201570"/>
          </a:xfrm>
          <a:prstGeom prst="rect">
            <a:avLst/>
          </a:prstGeom>
          <a:noFill/>
          <a:ln w="38100">
            <a:solidFill>
              <a:schemeClr val="bg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09758D-F9E4-57AA-5AC8-4774DD320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19787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>
              <a:buClrTx/>
            </a:pP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Now you have a dossier which is </a:t>
            </a:r>
            <a:r>
              <a:rPr lang="en-GB" sz="1800" b="1" dirty="0">
                <a:solidFill>
                  <a:schemeClr val="bg1"/>
                </a:solidFill>
                <a:effectLst/>
                <a:latin typeface="+mn-lt"/>
              </a:rPr>
              <a:t>compliant</a:t>
            </a: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 and ready for </a:t>
            </a:r>
            <a:r>
              <a:rPr lang="en-GB" sz="1800" b="1" dirty="0">
                <a:solidFill>
                  <a:schemeClr val="bg1"/>
                </a:solidFill>
                <a:effectLst/>
                <a:latin typeface="+mn-lt"/>
              </a:rPr>
              <a:t>FDA submission</a:t>
            </a:r>
            <a:r>
              <a:rPr lang="en-GB" sz="1800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BA81D87-E2D9-4BBF-E4DC-8611AA515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367" y="2104714"/>
            <a:ext cx="1083046" cy="1083046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D8783023-C084-EA22-E90F-34570B94B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7" y="83617"/>
            <a:ext cx="94699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consolata" pitchFamily="49" charset="77"/>
                <a:ea typeface="Inconsolata" pitchFamily="49" charset="77"/>
              </a:rPr>
              <a:t>Step 3 — Submit with Confidence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consolata" pitchFamily="49" charset="77"/>
              <a:ea typeface="Inconsolata" pitchFamily="49" charset="77"/>
            </a:endParaRPr>
          </a:p>
        </p:txBody>
      </p:sp>
      <p:pic>
        <p:nvPicPr>
          <p:cNvPr id="18" name="Picture 17" descr="A blue and black circle with letters in it&#10;&#10;AI-generated content may be incorrect.">
            <a:extLst>
              <a:ext uri="{FF2B5EF4-FFF2-40B4-BE49-F238E27FC236}">
                <a16:creationId xmlns:a16="http://schemas.microsoft.com/office/drawing/2014/main" id="{77145A32-A41A-F5BB-14FD-0C6352989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6167" y="4297209"/>
            <a:ext cx="450099" cy="450099"/>
          </a:xfrm>
          <a:prstGeom prst="rect">
            <a:avLst/>
          </a:prstGeom>
        </p:spPr>
      </p:pic>
      <p:sp>
        <p:nvSpPr>
          <p:cNvPr id="20" name="Plus 19">
            <a:extLst>
              <a:ext uri="{FF2B5EF4-FFF2-40B4-BE49-F238E27FC236}">
                <a16:creationId xmlns:a16="http://schemas.microsoft.com/office/drawing/2014/main" id="{E5B8D7F1-084C-8DBD-18A0-5CD92ACA60FD}"/>
              </a:ext>
            </a:extLst>
          </p:cNvPr>
          <p:cNvSpPr/>
          <p:nvPr/>
        </p:nvSpPr>
        <p:spPr>
          <a:xfrm>
            <a:off x="2713271" y="3821538"/>
            <a:ext cx="221673" cy="221673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8795DD-280D-8B29-1FA5-290C34974E54}"/>
              </a:ext>
            </a:extLst>
          </p:cNvPr>
          <p:cNvSpPr/>
          <p:nvPr/>
        </p:nvSpPr>
        <p:spPr>
          <a:xfrm>
            <a:off x="2198255" y="4123713"/>
            <a:ext cx="1175906" cy="757382"/>
          </a:xfrm>
          <a:prstGeom prst="rect">
            <a:avLst/>
          </a:prstGeom>
          <a:solidFill>
            <a:srgbClr val="93E6D3">
              <a:alpha val="1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9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"/>
    </mc:Choice>
    <mc:Fallback>
      <p:transition spd="slow" advTm="15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144C9911-7C52-BDD3-D9C5-690A3EB0E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7" y="83617"/>
            <a:ext cx="94699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consolata" pitchFamily="49" charset="77"/>
                <a:ea typeface="Inconsolata" pitchFamily="49" charset="77"/>
              </a:rPr>
              <a:t>Demo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consolata" pitchFamily="49" charset="77"/>
              <a:ea typeface="Inconsolata" pitchFamily="49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B3EFE-9E7C-84B2-43A0-998A031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8" y="2134692"/>
            <a:ext cx="6142183" cy="2925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A04D1-B855-26E5-0F19-FAD68139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037"/>
          <a:stretch>
            <a:fillRect/>
          </a:stretch>
        </p:blipFill>
        <p:spPr>
          <a:xfrm>
            <a:off x="1579418" y="225428"/>
            <a:ext cx="6142183" cy="1788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Toolkit by Slidesgo">
  <a:themeElements>
    <a:clrScheme name="Simple Light">
      <a:dk1>
        <a:srgbClr val="212121"/>
      </a:dk1>
      <a:lt1>
        <a:srgbClr val="305C54"/>
      </a:lt1>
      <a:dk2>
        <a:srgbClr val="93E6D3"/>
      </a:dk2>
      <a:lt2>
        <a:srgbClr val="F3F3F3"/>
      </a:lt2>
      <a:accent1>
        <a:srgbClr val="44D4B4"/>
      </a:accent1>
      <a:accent2>
        <a:srgbClr val="4C9484"/>
      </a:accent2>
      <a:accent3>
        <a:srgbClr val="B8B9C0"/>
      </a:accent3>
      <a:accent4>
        <a:srgbClr val="FFFFFF"/>
      </a:accent4>
      <a:accent5>
        <a:srgbClr val="FFFFFF"/>
      </a:accent5>
      <a:accent6>
        <a:srgbClr val="FFFFFF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252</Words>
  <Application>Microsoft Macintosh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Open Sans</vt:lpstr>
      <vt:lpstr>Work Sans Medium</vt:lpstr>
      <vt:lpstr>Inconsolata</vt:lpstr>
      <vt:lpstr>Fira Sans Extra Condensed Medium</vt:lpstr>
      <vt:lpstr>Roboto Condensed Light</vt:lpstr>
      <vt:lpstr>Arial</vt:lpstr>
      <vt:lpstr>Technology Consulting Toolkit by Slidesgo</vt:lpstr>
      <vt:lpstr>Agents for Impact – Hackathon:    SafePath AI</vt:lpstr>
      <vt:lpstr>The Hidden Cost of Non-Compliance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Raghav Rama</cp:lastModifiedBy>
  <cp:revision>5</cp:revision>
  <dcterms:modified xsi:type="dcterms:W3CDTF">2025-10-30T12:02:23Z</dcterms:modified>
</cp:coreProperties>
</file>